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27"/>
  </p:notesMasterIdLst>
  <p:handoutMasterIdLst>
    <p:handoutMasterId r:id="rId28"/>
  </p:handoutMasterIdLst>
  <p:sldIdLst>
    <p:sldId id="270" r:id="rId5"/>
    <p:sldId id="272" r:id="rId6"/>
    <p:sldId id="271" r:id="rId7"/>
    <p:sldId id="273" r:id="rId8"/>
    <p:sldId id="274" r:id="rId9"/>
    <p:sldId id="267" r:id="rId10"/>
    <p:sldId id="268" r:id="rId11"/>
    <p:sldId id="288" r:id="rId12"/>
    <p:sldId id="269" r:id="rId13"/>
    <p:sldId id="289" r:id="rId14"/>
    <p:sldId id="280" r:id="rId15"/>
    <p:sldId id="279" r:id="rId16"/>
    <p:sldId id="287" r:id="rId17"/>
    <p:sldId id="282" r:id="rId18"/>
    <p:sldId id="281" r:id="rId19"/>
    <p:sldId id="283" r:id="rId20"/>
    <p:sldId id="278" r:id="rId21"/>
    <p:sldId id="275" r:id="rId22"/>
    <p:sldId id="276" r:id="rId23"/>
    <p:sldId id="277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0D4C02-6C3D-43F2-A62F-1035FF7660C6}" v="11" dt="2021-06-15T11:01:48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30" autoAdjust="0"/>
  </p:normalViewPr>
  <p:slideViewPr>
    <p:cSldViewPr snapToGrid="0" showGuides="1">
      <p:cViewPr varScale="1">
        <p:scale>
          <a:sx n="104" d="100"/>
          <a:sy n="104" d="100"/>
        </p:scale>
        <p:origin x="144" y="32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64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The advantage of MFCC is that they try to model the way we perc</a:t>
            </a:r>
            <a:r>
              <a:rPr lang="da-DK" dirty="0"/>
              <a:t>ei</a:t>
            </a:r>
            <a:r>
              <a:rPr lang="en-DK" dirty="0" err="1"/>
              <a:t>ve</a:t>
            </a:r>
            <a:r>
              <a:rPr lang="en-DK" dirty="0"/>
              <a:t> frequency. </a:t>
            </a:r>
            <a:r>
              <a:rPr lang="da-DK" dirty="0"/>
              <a:t>T</a:t>
            </a:r>
            <a:r>
              <a:rPr lang="en-DK" dirty="0"/>
              <a:t>he way we process audio</a:t>
            </a:r>
          </a:p>
          <a:p>
            <a:endParaRPr lang="en-DK" dirty="0"/>
          </a:p>
          <a:p>
            <a:r>
              <a:rPr lang="da-DK" dirty="0"/>
              <a:t>O</a:t>
            </a:r>
            <a:r>
              <a:rPr lang="en-DK" dirty="0" err="1"/>
              <a:t>riginally</a:t>
            </a:r>
            <a:r>
              <a:rPr lang="en-DK" dirty="0"/>
              <a:t> for speech recognition.</a:t>
            </a:r>
          </a:p>
          <a:p>
            <a:r>
              <a:rPr lang="da-DK" dirty="0"/>
              <a:t>N</a:t>
            </a:r>
            <a:r>
              <a:rPr lang="en-DK" dirty="0"/>
              <a:t>ow used for genre classification and also instrument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B92B3C0-A222-4140-B682-0D0FE07B4C2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F4-59D6-4F7A-8317-9F22EF02B7E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339C-E086-4A48-A933-CC715472839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E19B-1632-472F-9702-2F3913FCFEE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754E-E09D-4E85-B977-314908746ED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D75C-342F-4AE3-8F76-1D3A53872B7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9EAB-C1D0-4078-AB96-3715C01D1EB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19D-C5E0-4C34-823D-0304E039EA06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409-E8DC-4ADB-9592-DC2E354B69E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3769-15A8-4152-810C-5985F41A379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89855A5-6A3D-4BAC-80DE-197130A4462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7C35-3CAB-4F01-B27A-00C62F18E1E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258F178-00DA-40D2-89FD-A5536D99830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BCA9130-7A74-4009-906F-17B21FC64E0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17CE31A-E37F-4D90-97EB-7FD9013CE90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7D8BCCF-87A9-4273-A4D3-F8E5ECE021A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5712-8405-4CD5-A8BD-8EF11B41FC85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C87DEA7-5B2D-4B3D-9F4F-C0035352F01B}" type="datetime1">
              <a:rPr lang="en-GB" smtClean="0"/>
              <a:t>15/06/2021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eb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4.wav"/><Relationship Id="rId7" Type="http://schemas.openxmlformats.org/officeDocument/2006/relationships/image" Target="../media/image29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56.png"/><Relationship Id="rId4" Type="http://schemas.openxmlformats.org/officeDocument/2006/relationships/audio" Target="../media/media4.wav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9.png"/><Relationship Id="rId5" Type="http://schemas.microsoft.com/office/2007/relationships/media" Target="../media/media3.wav"/><Relationship Id="rId10" Type="http://schemas.openxmlformats.org/officeDocument/2006/relationships/image" Target="../media/image28.pn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5934" y="2245631"/>
            <a:ext cx="11012486" cy="865187"/>
          </a:xfrm>
        </p:spPr>
        <p:txBody>
          <a:bodyPr/>
          <a:lstStyle/>
          <a:p>
            <a:r>
              <a:rPr lang="en-GB" sz="4000" dirty="0"/>
              <a:t>Classification of musical genres</a:t>
            </a:r>
            <a:br>
              <a:rPr lang="en-GB" dirty="0"/>
            </a:br>
            <a:r>
              <a:rPr lang="en-GB" sz="2000" dirty="0"/>
              <a:t>Final project for Applied Machine Learning 2020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94804-8037-4CBA-AA36-24675B110D6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442BC-8A5B-4356-9FC3-64A89DBDBDAC}"/>
              </a:ext>
            </a:extLst>
          </p:cNvPr>
          <p:cNvSpPr txBox="1"/>
          <p:nvPr/>
        </p:nvSpPr>
        <p:spPr>
          <a:xfrm>
            <a:off x="1873083" y="3322636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Eliot, Mads and Sofus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9FE61-C6B0-4F76-8D4D-0B1F805B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Summary and </a:t>
            </a:r>
            <a:r>
              <a:rPr lang="da-DK" dirty="0" err="1"/>
              <a:t>outlook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88F388-3B1F-49A2-9DB0-3641F26B3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8574086" cy="4675187"/>
          </a:xfrm>
        </p:spPr>
        <p:txBody>
          <a:bodyPr/>
          <a:lstStyle/>
          <a:p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improves</a:t>
            </a:r>
            <a:r>
              <a:rPr lang="da-DK" sz="1800" dirty="0"/>
              <a:t> model </a:t>
            </a:r>
            <a:r>
              <a:rPr lang="da-DK" sz="1800" dirty="0" err="1"/>
              <a:t>somewhat</a:t>
            </a:r>
            <a:endParaRPr lang="da-DK" sz="1800" dirty="0"/>
          </a:p>
          <a:p>
            <a:r>
              <a:rPr lang="da-DK" sz="1800" dirty="0" err="1"/>
              <a:t>Surprising</a:t>
            </a:r>
            <a:r>
              <a:rPr lang="da-DK" sz="1800" dirty="0"/>
              <a:t> for </a:t>
            </a:r>
            <a:r>
              <a:rPr lang="da-DK" sz="1800" dirty="0" err="1"/>
              <a:t>me</a:t>
            </a:r>
            <a:r>
              <a:rPr lang="da-DK" sz="1800" dirty="0"/>
              <a:t> </a:t>
            </a:r>
            <a:r>
              <a:rPr lang="da-DK" sz="1800" dirty="0" err="1"/>
              <a:t>that</a:t>
            </a:r>
            <a:r>
              <a:rPr lang="da-DK" sz="1800" dirty="0"/>
              <a:t> ”</a:t>
            </a:r>
            <a:r>
              <a:rPr lang="da-DK" sz="1800" dirty="0" err="1"/>
              <a:t>Early</a:t>
            </a:r>
            <a:r>
              <a:rPr lang="da-DK" sz="1800" dirty="0"/>
              <a:t>” &amp; ”</a:t>
            </a:r>
            <a:r>
              <a:rPr lang="da-DK" sz="1800" dirty="0" err="1"/>
              <a:t>Late</a:t>
            </a:r>
            <a:r>
              <a:rPr lang="da-DK" sz="1800" dirty="0"/>
              <a:t>” variables </a:t>
            </a:r>
            <a:r>
              <a:rPr lang="da-DK" sz="1800" dirty="0" err="1"/>
              <a:t>aren’t</a:t>
            </a:r>
            <a:r>
              <a:rPr lang="da-DK" sz="1800" dirty="0"/>
              <a:t> more </a:t>
            </a:r>
            <a:r>
              <a:rPr lang="da-DK" sz="1800" dirty="0" err="1"/>
              <a:t>important</a:t>
            </a:r>
            <a:endParaRPr lang="da-DK" sz="1800" dirty="0"/>
          </a:p>
          <a:p>
            <a:r>
              <a:rPr lang="da-DK" sz="1800" dirty="0" err="1"/>
              <a:t>Many</a:t>
            </a:r>
            <a:r>
              <a:rPr lang="da-DK" sz="1800" dirty="0"/>
              <a:t> variables, </a:t>
            </a:r>
            <a:r>
              <a:rPr lang="da-DK" sz="1800" dirty="0" err="1"/>
              <a:t>little</a:t>
            </a:r>
            <a:r>
              <a:rPr lang="da-DK" sz="1800" dirty="0"/>
              <a:t> data... 	</a:t>
            </a:r>
          </a:p>
          <a:p>
            <a:pPr lvl="1"/>
            <a:r>
              <a:rPr lang="da-DK" sz="1400" dirty="0" err="1"/>
              <a:t>Get</a:t>
            </a:r>
            <a:r>
              <a:rPr lang="da-DK" sz="1400" dirty="0"/>
              <a:t> more data</a:t>
            </a:r>
          </a:p>
          <a:p>
            <a:pPr lvl="1"/>
            <a:r>
              <a:rPr lang="da-DK" sz="1400" dirty="0" err="1"/>
              <a:t>Dimensionality</a:t>
            </a:r>
            <a:r>
              <a:rPr lang="da-DK" sz="1400" dirty="0"/>
              <a:t> </a:t>
            </a:r>
            <a:r>
              <a:rPr lang="da-DK" sz="1400" dirty="0" err="1"/>
              <a:t>reduction</a:t>
            </a:r>
            <a:endParaRPr lang="da-DK" sz="1400" dirty="0"/>
          </a:p>
          <a:p>
            <a:pPr lvl="1"/>
            <a:r>
              <a:rPr lang="da-DK" sz="1400" dirty="0" err="1"/>
              <a:t>Recursive</a:t>
            </a:r>
            <a:r>
              <a:rPr lang="da-DK" sz="1400" dirty="0"/>
              <a:t> feature elimination </a:t>
            </a:r>
          </a:p>
          <a:p>
            <a:r>
              <a:rPr lang="da-DK" sz="1800" dirty="0"/>
              <a:t>More </a:t>
            </a:r>
            <a:r>
              <a:rPr lang="da-DK" sz="1800" dirty="0" err="1"/>
              <a:t>advanced</a:t>
            </a:r>
            <a:r>
              <a:rPr lang="da-DK" sz="1800" dirty="0"/>
              <a:t> hyper parameter </a:t>
            </a:r>
            <a:r>
              <a:rPr lang="da-DK" sz="1800" dirty="0" err="1"/>
              <a:t>optimization</a:t>
            </a:r>
            <a:endParaRPr lang="da-DK" sz="1800" dirty="0"/>
          </a:p>
          <a:p>
            <a:r>
              <a:rPr lang="da-DK" sz="1800" dirty="0" err="1"/>
              <a:t>Extract</a:t>
            </a:r>
            <a:r>
              <a:rPr lang="da-DK" sz="1800" dirty="0"/>
              <a:t> </a:t>
            </a:r>
            <a:r>
              <a:rPr lang="da-DK" sz="1800" dirty="0" err="1"/>
              <a:t>chords</a:t>
            </a:r>
            <a:r>
              <a:rPr lang="da-DK" sz="1800" dirty="0"/>
              <a:t> and </a:t>
            </a:r>
            <a:r>
              <a:rPr lang="da-DK" sz="1800" dirty="0" err="1"/>
              <a:t>their</a:t>
            </a:r>
            <a:r>
              <a:rPr lang="da-DK" sz="1800" dirty="0"/>
              <a:t> progressions from </a:t>
            </a:r>
            <a:r>
              <a:rPr lang="da-DK" sz="1800" dirty="0" err="1"/>
              <a:t>Harmonic</a:t>
            </a:r>
            <a:r>
              <a:rPr lang="da-DK" sz="1800" dirty="0"/>
              <a:t> component</a:t>
            </a:r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906D40-5BD5-4D6B-8AD3-A27208A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7543D4D-2B79-4B14-83AC-639E0A0E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75B3E97-5136-4CA5-8C8B-271A43AEE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91"/>
          <a:stretch/>
        </p:blipFill>
        <p:spPr>
          <a:xfrm>
            <a:off x="8166129" y="4762982"/>
            <a:ext cx="3329564" cy="1885950"/>
          </a:xfrm>
          <a:prstGeom prst="rect">
            <a:avLst/>
          </a:prstGeom>
        </p:spPr>
      </p:pic>
      <p:pic>
        <p:nvPicPr>
          <p:cNvPr id="9" name="Billede 8" descr="Et billede, der indeholder udendørs, person, himmel, guitar&#10;&#10;Automatisk genereret beskrivelse">
            <a:extLst>
              <a:ext uri="{FF2B5EF4-FFF2-40B4-BE49-F238E27FC236}">
                <a16:creationId xmlns:a16="http://schemas.microsoft.com/office/drawing/2014/main" id="{428A93AF-0916-4C72-8931-717DBDD4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69" y="4762982"/>
            <a:ext cx="2857500" cy="188595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DF719232-161F-418E-A66D-C5FFECFF74EF}"/>
              </a:ext>
            </a:extLst>
          </p:cNvPr>
          <p:cNvSpPr txBox="1"/>
          <p:nvPr/>
        </p:nvSpPr>
        <p:spPr>
          <a:xfrm>
            <a:off x="8254662" y="5704435"/>
            <a:ext cx="343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”so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take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those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4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and pump out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every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pop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song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?!” 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4B9C008-4750-441D-8137-29148BA935F2}"/>
              </a:ext>
            </a:extLst>
          </p:cNvPr>
          <p:cNvSpPr txBox="1"/>
          <p:nvPr/>
        </p:nvSpPr>
        <p:spPr>
          <a:xfrm>
            <a:off x="4521152" y="5820896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”Country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music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is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and the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truth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Harlan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Howard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48F24379-44BE-4A8E-8707-D583FA22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64" y="4762982"/>
            <a:ext cx="2803245" cy="1892190"/>
          </a:xfrm>
          <a:prstGeom prst="rect">
            <a:avLst/>
          </a:prstGeom>
        </p:spPr>
      </p:pic>
      <p:sp>
        <p:nvSpPr>
          <p:cNvPr id="17" name="Tekstfelt 16">
            <a:extLst>
              <a:ext uri="{FF2B5EF4-FFF2-40B4-BE49-F238E27FC236}">
                <a16:creationId xmlns:a16="http://schemas.microsoft.com/office/drawing/2014/main" id="{743BF402-073C-4372-964F-2AF197C901E0}"/>
              </a:ext>
            </a:extLst>
          </p:cNvPr>
          <p:cNvSpPr txBox="1"/>
          <p:nvPr/>
        </p:nvSpPr>
        <p:spPr>
          <a:xfrm>
            <a:off x="848292" y="5820896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”If it has more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it is jazz”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Lou Reed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Timbre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743200" y="1156771"/>
            <a:ext cx="3938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400" dirty="0"/>
          </a:p>
          <a:p>
            <a:r>
              <a:rPr lang="en-DK" sz="2400" dirty="0"/>
              <a:t>If you play the same note on a guitar and a piano with the same amplitude, what makes them sound different is </a:t>
            </a:r>
            <a:r>
              <a:rPr lang="en-DK" sz="2400" b="1" dirty="0"/>
              <a:t>timbre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6032E-E412-4D7F-9DC7-B582A97A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92219"/>
            <a:ext cx="4129249" cy="4300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AD57A4-D933-411A-990A-CA1987939DAB}"/>
              </a:ext>
            </a:extLst>
          </p:cNvPr>
          <p:cNvSpPr txBox="1"/>
          <p:nvPr/>
        </p:nvSpPr>
        <p:spPr>
          <a:xfrm>
            <a:off x="7535538" y="5692949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5D3A7-6C53-461E-A4B2-386C290EB3EA}"/>
              </a:ext>
            </a:extLst>
          </p:cNvPr>
          <p:cNvSpPr txBox="1"/>
          <p:nvPr/>
        </p:nvSpPr>
        <p:spPr>
          <a:xfrm rot="16200000">
            <a:off x="4471343" y="2223656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86890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5C5FD6-FF57-4CA3-86B1-F85ECE9858A7}"/>
              </a:ext>
            </a:extLst>
          </p:cNvPr>
          <p:cNvSpPr/>
          <p:nvPr/>
        </p:nvSpPr>
        <p:spPr>
          <a:xfrm>
            <a:off x="1555845" y="1355353"/>
            <a:ext cx="1501253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96502-5323-4622-A002-949969BE0B23}"/>
              </a:ext>
            </a:extLst>
          </p:cNvPr>
          <p:cNvSpPr txBox="1"/>
          <p:nvPr/>
        </p:nvSpPr>
        <p:spPr>
          <a:xfrm>
            <a:off x="1680868" y="144793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Waveform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0076E-DF3A-4E3C-B6E4-7AFED6737702}"/>
              </a:ext>
            </a:extLst>
          </p:cNvPr>
          <p:cNvSpPr txBox="1"/>
          <p:nvPr/>
        </p:nvSpPr>
        <p:spPr>
          <a:xfrm>
            <a:off x="1891229" y="6060427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MFCC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B063C-0D67-40A2-B0FA-86E0175135F1}"/>
              </a:ext>
            </a:extLst>
          </p:cNvPr>
          <p:cNvSpPr/>
          <p:nvPr/>
        </p:nvSpPr>
        <p:spPr>
          <a:xfrm>
            <a:off x="1539854" y="2222161"/>
            <a:ext cx="1662469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1A771-FDE4-40C0-8C37-3636FEB6DD72}"/>
              </a:ext>
            </a:extLst>
          </p:cNvPr>
          <p:cNvSpPr/>
          <p:nvPr/>
        </p:nvSpPr>
        <p:spPr>
          <a:xfrm>
            <a:off x="1539853" y="3004222"/>
            <a:ext cx="1662470" cy="6291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E55D7A-A434-44D5-83EA-611516BB9080}"/>
              </a:ext>
            </a:extLst>
          </p:cNvPr>
          <p:cNvSpPr/>
          <p:nvPr/>
        </p:nvSpPr>
        <p:spPr>
          <a:xfrm>
            <a:off x="1539853" y="4022935"/>
            <a:ext cx="1769728" cy="475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096BC9-5372-4CAA-99D0-BFE7EA05B5CE}"/>
              </a:ext>
            </a:extLst>
          </p:cNvPr>
          <p:cNvSpPr/>
          <p:nvPr/>
        </p:nvSpPr>
        <p:spPr>
          <a:xfrm>
            <a:off x="1555844" y="4908364"/>
            <a:ext cx="17537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A05775-64A7-4E44-A72F-D75D44007B9B}"/>
              </a:ext>
            </a:extLst>
          </p:cNvPr>
          <p:cNvSpPr txBox="1"/>
          <p:nvPr/>
        </p:nvSpPr>
        <p:spPr>
          <a:xfrm>
            <a:off x="1980631" y="229727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ABAD1-DA57-43BC-99E9-71C5BA189F0F}"/>
              </a:ext>
            </a:extLst>
          </p:cNvPr>
          <p:cNvSpPr txBox="1"/>
          <p:nvPr/>
        </p:nvSpPr>
        <p:spPr>
          <a:xfrm>
            <a:off x="1539853" y="3019193"/>
            <a:ext cx="18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Log-Amplitude Spectrum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7D682-B401-4DD4-9A59-CEF32B9740B4}"/>
              </a:ext>
            </a:extLst>
          </p:cNvPr>
          <p:cNvSpPr txBox="1"/>
          <p:nvPr/>
        </p:nvSpPr>
        <p:spPr>
          <a:xfrm>
            <a:off x="1617145" y="4048198"/>
            <a:ext cx="19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Mel-Scaling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E9CAFC-0B00-41CD-AD87-A08DCF5AF1AC}"/>
              </a:ext>
            </a:extLst>
          </p:cNvPr>
          <p:cNvSpPr txBox="1"/>
          <p:nvPr/>
        </p:nvSpPr>
        <p:spPr>
          <a:xfrm>
            <a:off x="1589859" y="4949494"/>
            <a:ext cx="19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Discrete Cosine</a:t>
            </a:r>
          </a:p>
          <a:p>
            <a:r>
              <a:rPr lang="en-DK" dirty="0"/>
              <a:t>Transform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0B267F-9E21-4A32-95F5-46F6CF77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49" y="3142189"/>
            <a:ext cx="7564704" cy="223687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A1CE49-CB9C-49BE-9D3B-80AA7BC292CD}"/>
              </a:ext>
            </a:extLst>
          </p:cNvPr>
          <p:cNvCxnSpPr>
            <a:cxnSpLocks/>
          </p:cNvCxnSpPr>
          <p:nvPr/>
        </p:nvCxnSpPr>
        <p:spPr>
          <a:xfrm>
            <a:off x="2317260" y="1794033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67F470-7EA9-4723-B966-1427E563F929}"/>
              </a:ext>
            </a:extLst>
          </p:cNvPr>
          <p:cNvCxnSpPr>
            <a:cxnSpLocks/>
          </p:cNvCxnSpPr>
          <p:nvPr/>
        </p:nvCxnSpPr>
        <p:spPr>
          <a:xfrm>
            <a:off x="2317260" y="2666901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AA6C9A-A622-4830-A359-C9B33134768F}"/>
              </a:ext>
            </a:extLst>
          </p:cNvPr>
          <p:cNvCxnSpPr>
            <a:cxnSpLocks/>
          </p:cNvCxnSpPr>
          <p:nvPr/>
        </p:nvCxnSpPr>
        <p:spPr>
          <a:xfrm>
            <a:off x="2339919" y="3643799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5C509-6614-4FEA-A0C3-8144CAE1CAE5}"/>
              </a:ext>
            </a:extLst>
          </p:cNvPr>
          <p:cNvCxnSpPr>
            <a:cxnSpLocks/>
          </p:cNvCxnSpPr>
          <p:nvPr/>
        </p:nvCxnSpPr>
        <p:spPr>
          <a:xfrm>
            <a:off x="2317260" y="4498320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355F85-2065-4CF5-A243-3879CE5D5F9A}"/>
              </a:ext>
            </a:extLst>
          </p:cNvPr>
          <p:cNvCxnSpPr>
            <a:cxnSpLocks/>
          </p:cNvCxnSpPr>
          <p:nvPr/>
        </p:nvCxnSpPr>
        <p:spPr>
          <a:xfrm>
            <a:off x="2341175" y="5554695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6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8F554-19D4-4A31-92C1-A3566BEB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 </a:t>
            </a:r>
            <a:r>
              <a:rPr lang="en-DK" dirty="0" err="1"/>
              <a:t>MFCCs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099E-8543-49F6-9F2E-561955D8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7DC2-DB7B-4C22-B8A9-3C508EB2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8869-4BB1-4AB2-A952-624973DE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49C9E-D2C0-4A4E-AA22-91BF19E3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1279711"/>
            <a:ext cx="3373005" cy="237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4CE20-9624-4F36-B609-0DFEBF14A02B}"/>
              </a:ext>
            </a:extLst>
          </p:cNvPr>
          <p:cNvSpPr txBox="1"/>
          <p:nvPr/>
        </p:nvSpPr>
        <p:spPr>
          <a:xfrm>
            <a:off x="1762699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65A0E-9EDD-4759-A5E1-5259BFC8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67" y="1279711"/>
            <a:ext cx="3373005" cy="2370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619B2-7F0B-4F72-B9B3-ED3305D2F8D6}"/>
              </a:ext>
            </a:extLst>
          </p:cNvPr>
          <p:cNvSpPr txBox="1"/>
          <p:nvPr/>
        </p:nvSpPr>
        <p:spPr>
          <a:xfrm>
            <a:off x="5411096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Classical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51EA37-3F6E-4BCB-81F9-75D2AEBF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45" y="1252666"/>
            <a:ext cx="3359147" cy="2370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FB99F-6CEC-4087-B0BA-A950F83BAEE9}"/>
              </a:ext>
            </a:extLst>
          </p:cNvPr>
          <p:cNvSpPr txBox="1"/>
          <p:nvPr/>
        </p:nvSpPr>
        <p:spPr>
          <a:xfrm>
            <a:off x="9240247" y="365048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Country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6DCA80-DBE9-4963-B48A-7B0F37FE6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4059983"/>
            <a:ext cx="3373005" cy="2407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4423B3-B79C-4980-B4F3-629AB252B957}"/>
              </a:ext>
            </a:extLst>
          </p:cNvPr>
          <p:cNvSpPr txBox="1"/>
          <p:nvPr/>
        </p:nvSpPr>
        <p:spPr>
          <a:xfrm>
            <a:off x="1762698" y="6481157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Rock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5CB957-205C-44DE-BECC-E4B3627BB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55" y="4078221"/>
            <a:ext cx="3470028" cy="245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E2ED45-2186-4EC2-9A8B-3244FF3EF55C}"/>
              </a:ext>
            </a:extLst>
          </p:cNvPr>
          <p:cNvSpPr txBox="1"/>
          <p:nvPr/>
        </p:nvSpPr>
        <p:spPr>
          <a:xfrm>
            <a:off x="5641914" y="646782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650984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5581835" cy="865186"/>
          </a:xfrm>
        </p:spPr>
        <p:txBody>
          <a:bodyPr/>
          <a:lstStyle/>
          <a:p>
            <a:r>
              <a:rPr lang="en-DK" dirty="0"/>
              <a:t>Conventional Neural Network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303594"/>
            <a:ext cx="52173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Used </a:t>
            </a:r>
            <a:r>
              <a:rPr lang="en-DK" dirty="0" err="1"/>
              <a:t>Keras.Sequential</a:t>
            </a:r>
            <a:r>
              <a:rPr lang="en-DK" dirty="0"/>
              <a:t> to build CNN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DK" dirty="0"/>
              <a:t>3 x Convolution layer, max pooling, batch normalization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1 Dense layer with 64 neurons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Dropout layer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Dense layer with 10 neurons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30 epochs used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da-DK" dirty="0"/>
              <a:t>T</a:t>
            </a:r>
            <a:r>
              <a:rPr lang="en-DK" dirty="0" err="1"/>
              <a:t>akes</a:t>
            </a:r>
            <a:r>
              <a:rPr lang="en-DK" dirty="0"/>
              <a:t> roughly 30 minutes to train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Optimized using </a:t>
            </a:r>
            <a:r>
              <a:rPr lang="en-DK" dirty="0" err="1"/>
              <a:t>Keras.Tuner</a:t>
            </a:r>
            <a:r>
              <a:rPr lang="en-DK" dirty="0"/>
              <a:t> “</a:t>
            </a:r>
            <a:r>
              <a:rPr lang="en-DK" dirty="0" err="1"/>
              <a:t>RandomSearch</a:t>
            </a:r>
            <a:r>
              <a:rPr lang="en-DK" dirty="0"/>
              <a:t>” 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convolution layers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filters in each layer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82920-49DC-4100-ABF3-CC1F5CD0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76" y="999964"/>
            <a:ext cx="4656028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0129" cy="1470508"/>
          </a:xfrm>
        </p:spPr>
        <p:txBody>
          <a:bodyPr/>
          <a:lstStyle/>
          <a:p>
            <a:r>
              <a:rPr lang="en-DK" dirty="0"/>
              <a:t>Results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1177322" y="3619348"/>
            <a:ext cx="4273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Scores 80.8% on Test data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</a:t>
            </a:r>
            <a:r>
              <a:rPr lang="en-DK" dirty="0"/>
              <a:t>mostly </a:t>
            </a:r>
            <a:r>
              <a:rPr lang="en-DK" dirty="0" err="1"/>
              <a:t>mislabeled</a:t>
            </a:r>
            <a:r>
              <a:rPr lang="en-DK" dirty="0"/>
              <a:t> as country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70643-7D48-4E88-832D-C9C768EC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40" y="994115"/>
            <a:ext cx="5537547" cy="5739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3BE9C-BC15-40A8-8919-A08564D0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3" y="1183618"/>
            <a:ext cx="5471764" cy="19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DK" dirty="0"/>
              <a:t>Outlook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543518"/>
            <a:ext cx="8250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CNN is a good model for classifying music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I don’t think it will get much better, since humans can’t always classify genres perfectly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Would like to keep optimizing more hyperparameters in the CNN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Try to extract instruments in all the tracks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5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52AE-0D7A-491A-A64E-00DDDEA6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045" y="3200619"/>
            <a:ext cx="11012488" cy="865186"/>
          </a:xfrm>
        </p:spPr>
        <p:txBody>
          <a:bodyPr/>
          <a:lstStyle/>
          <a:p>
            <a:r>
              <a:rPr lang="en-US" dirty="0"/>
              <a:t>Appendix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BCC37-96B2-4313-A3B8-3BB45291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5A61-8989-4085-A80E-B84B7C5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06136-20D4-458D-ACAA-FC0B1198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648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of initial approach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1FA438-8919-4A32-842D-8D7810EB8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585" y="1268959"/>
            <a:ext cx="7226744" cy="4675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3251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variables all contribute to the classification. Surprisingly, one of the most important variables is the mean of the </a:t>
            </a:r>
            <a:r>
              <a:rPr lang="en-US" dirty="0" err="1"/>
              <a:t>fourier</a:t>
            </a:r>
            <a:r>
              <a:rPr lang="en-US" dirty="0"/>
              <a:t> transform, done by hand.</a:t>
            </a:r>
          </a:p>
        </p:txBody>
      </p:sp>
    </p:spTree>
    <p:extLst>
      <p:ext uri="{BB962C8B-B14F-4D97-AF65-F5344CB8AC3E}">
        <p14:creationId xmlns:p14="http://schemas.microsoft.com/office/powerpoint/2010/main" val="863388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tree-based algorithm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1606395"/>
            <a:ext cx="9496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</a:t>
            </a:r>
            <a:r>
              <a:rPr lang="en-US" dirty="0" err="1"/>
              <a:t>LightGBM</a:t>
            </a:r>
            <a:r>
              <a:rPr lang="en-US" dirty="0"/>
              <a:t> for the initial attempts at efficient classification.</a:t>
            </a:r>
          </a:p>
          <a:p>
            <a:r>
              <a:rPr lang="en-US" dirty="0"/>
              <a:t>The optimal parameters we found to be: </a:t>
            </a:r>
          </a:p>
          <a:p>
            <a:r>
              <a:rPr lang="en-US" dirty="0" err="1"/>
              <a:t>n_epochs</a:t>
            </a:r>
            <a:r>
              <a:rPr lang="en-US" dirty="0"/>
              <a:t> = 500</a:t>
            </a:r>
          </a:p>
          <a:p>
            <a:r>
              <a:rPr lang="en-US" dirty="0" err="1"/>
              <a:t>n_leafs</a:t>
            </a:r>
            <a:r>
              <a:rPr lang="en-US" dirty="0"/>
              <a:t> = 10</a:t>
            </a:r>
          </a:p>
          <a:p>
            <a:r>
              <a:rPr lang="en-US" dirty="0" err="1"/>
              <a:t>max_depth</a:t>
            </a:r>
            <a:r>
              <a:rPr lang="en-US" dirty="0"/>
              <a:t> = 10</a:t>
            </a:r>
          </a:p>
          <a:p>
            <a:endParaRPr lang="en-US" dirty="0"/>
          </a:p>
          <a:p>
            <a:r>
              <a:rPr lang="en-US" dirty="0"/>
              <a:t>This yields a </a:t>
            </a:r>
            <a:r>
              <a:rPr lang="en-US" dirty="0" err="1"/>
              <a:t>logloss</a:t>
            </a:r>
            <a:r>
              <a:rPr lang="en-US" dirty="0"/>
              <a:t> of 0.3 for the multi-classification algorithm, using </a:t>
            </a:r>
            <a:r>
              <a:rPr lang="en-US" dirty="0" err="1"/>
              <a:t>LightGBM</a:t>
            </a:r>
            <a:r>
              <a:rPr lang="en-US" dirty="0"/>
              <a:t>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31826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07FE1-D73E-4488-BCCB-5BC51877E30A}"/>
              </a:ext>
            </a:extLst>
          </p:cNvPr>
          <p:cNvSpPr txBox="1"/>
          <p:nvPr/>
        </p:nvSpPr>
        <p:spPr>
          <a:xfrm>
            <a:off x="588964" y="2743831"/>
            <a:ext cx="770858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train_features =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Librosa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LID4096" dirty="0"/>
              <a:t>zerocrossing,</a:t>
            </a:r>
            <a:r>
              <a:rPr lang="en-US" dirty="0"/>
              <a:t> </a:t>
            </a:r>
            <a:r>
              <a:rPr lang="LID4096" dirty="0"/>
              <a:t>spectralrollof</a:t>
            </a:r>
            <a:r>
              <a:rPr lang="en-US" dirty="0"/>
              <a:t>f, </a:t>
            </a:r>
            <a:r>
              <a:rPr lang="LID4096" dirty="0"/>
              <a:t>chromagramstd</a:t>
            </a:r>
            <a:r>
              <a:rPr lang="en-US" dirty="0"/>
              <a:t>, </a:t>
            </a:r>
          </a:p>
          <a:p>
            <a:r>
              <a:rPr lang="LID4096" dirty="0"/>
              <a:t>chromagrammean</a:t>
            </a:r>
            <a:r>
              <a:rPr lang="en-US" dirty="0"/>
              <a:t>, </a:t>
            </a:r>
            <a:r>
              <a:rPr lang="LID4096" dirty="0"/>
              <a:t>chroma_cens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Timbre: </a:t>
            </a:r>
            <a:r>
              <a:rPr lang="LID4096" dirty="0"/>
              <a:t>hardness,</a:t>
            </a:r>
            <a:r>
              <a:rPr lang="en-US" dirty="0"/>
              <a:t> </a:t>
            </a:r>
            <a:r>
              <a:rPr lang="LID4096" dirty="0"/>
              <a:t>depth,</a:t>
            </a:r>
            <a:r>
              <a:rPr lang="en-US" dirty="0"/>
              <a:t> </a:t>
            </a:r>
            <a:r>
              <a:rPr lang="LID4096" dirty="0"/>
              <a:t>brightness,</a:t>
            </a:r>
            <a:r>
              <a:rPr lang="en-US" dirty="0"/>
              <a:t> </a:t>
            </a:r>
            <a:r>
              <a:rPr lang="LID4096" dirty="0"/>
              <a:t>roughness,</a:t>
            </a:r>
            <a:r>
              <a:rPr lang="en-US" dirty="0"/>
              <a:t> </a:t>
            </a:r>
            <a:r>
              <a:rPr lang="LID4096" dirty="0"/>
              <a:t>warmth,</a:t>
            </a:r>
          </a:p>
          <a:p>
            <a:r>
              <a:rPr lang="LID4096" dirty="0"/>
              <a:t>                  sharpness,</a:t>
            </a:r>
            <a:r>
              <a:rPr lang="en-US" dirty="0"/>
              <a:t> </a:t>
            </a:r>
            <a:r>
              <a:rPr lang="LID4096" dirty="0"/>
              <a:t>boominess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Additional: </a:t>
            </a:r>
            <a:r>
              <a:rPr lang="LID4096" dirty="0"/>
              <a:t>fourier_std</a:t>
            </a:r>
            <a:r>
              <a:rPr lang="en-US" dirty="0"/>
              <a:t>, </a:t>
            </a:r>
            <a:r>
              <a:rPr lang="LID4096" dirty="0"/>
              <a:t>fourier_mean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A994A-53CA-462F-9B9A-A8CDBE1F553C}"/>
              </a:ext>
            </a:extLst>
          </p:cNvPr>
          <p:cNvSpPr txBox="1"/>
          <p:nvPr/>
        </p:nvSpPr>
        <p:spPr>
          <a:xfrm>
            <a:off x="497149" y="1227699"/>
            <a:ext cx="1001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the GITZAN dataset [1]</a:t>
            </a:r>
          </a:p>
          <a:p>
            <a:pPr marL="285750" indent="-285750">
              <a:buFontTx/>
              <a:buChar char="-"/>
            </a:pPr>
            <a:r>
              <a:rPr lang="en-US" dirty="0"/>
              <a:t>1000 songs in 10 genres:  pop, jazz, blues, classical, </a:t>
            </a:r>
            <a:r>
              <a:rPr lang="en-US" dirty="0" err="1"/>
              <a:t>hiphop</a:t>
            </a:r>
            <a:r>
              <a:rPr lang="en-US" dirty="0"/>
              <a:t>, metal, rock, reggae, disco, country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Decided it was fun to find our own features and use a bunch of different approaches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Timbre and </a:t>
            </a:r>
            <a:r>
              <a:rPr lang="en-US" dirty="0" err="1"/>
              <a:t>Librosa</a:t>
            </a:r>
            <a:r>
              <a:rPr lang="en-US" dirty="0"/>
              <a:t> python packages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CB169-AC20-4F6E-B083-E26BD688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10" y="2348612"/>
            <a:ext cx="5238039" cy="19751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BD541E-2624-4EDC-88B0-8CE2EFBF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8964" y="6237288"/>
            <a:ext cx="6981162" cy="176797"/>
          </a:xfrm>
        </p:spPr>
        <p:txBody>
          <a:bodyPr/>
          <a:lstStyle/>
          <a:p>
            <a:r>
              <a:rPr lang="en-GB" sz="1400" dirty="0"/>
              <a:t>[1] https://www.kaggle.com/andradaolteanu/gtzan-dataset-music-genre-classification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75071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kNearestneighbor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4592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kNearestneighbor</a:t>
            </a:r>
            <a:r>
              <a:rPr lang="en-US" dirty="0"/>
              <a:t> is very straight-forward and easy to use. This is the approach that many have used on the data set.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n_neighbors</a:t>
            </a:r>
            <a:r>
              <a:rPr lang="en-US" dirty="0"/>
              <a:t> = 12, based on simple optimization.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299E5-B504-4DF0-93B3-FF56F5AC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35" y="1676400"/>
            <a:ext cx="598253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9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2027-6200-431B-A3A3-C32321BB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Extracted</a:t>
            </a:r>
            <a:r>
              <a:rPr lang="da-DK" dirty="0"/>
              <a:t> features, </a:t>
            </a:r>
            <a:r>
              <a:rPr lang="da-DK" dirty="0" err="1"/>
              <a:t>training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300F2E-ED82-4BB1-911C-578E7EBC8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4839" y="1587500"/>
            <a:ext cx="5358535" cy="4675187"/>
          </a:xfrm>
        </p:spPr>
        <p:txBody>
          <a:bodyPr/>
          <a:lstStyle/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4 for disco4 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2 for blues12</a:t>
            </a:r>
            <a:endParaRPr lang="en-150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F7F6435-B22F-47D3-862C-BDBB27D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8D9D30-0A79-4F10-BE10-92FDD8F1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F675E950-6560-4F3A-A416-ABF8599C0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020" y="1767465"/>
            <a:ext cx="3657607" cy="2286005"/>
          </a:xfrm>
          <a:prstGeom prst="rect">
            <a:avLst/>
          </a:prstGeom>
        </p:spPr>
      </p:pic>
      <p:pic>
        <p:nvPicPr>
          <p:cNvPr id="12" name="disco4_5s">
            <a:hlinkClick r:id="" action="ppaction://media"/>
            <a:extLst>
              <a:ext uri="{FF2B5EF4-FFF2-40B4-BE49-F238E27FC236}">
                <a16:creationId xmlns:a16="http://schemas.microsoft.com/office/drawing/2014/main" id="{165EB5CC-5EE0-46D2-8F79-7892A7AED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2630" y="2095502"/>
            <a:ext cx="609600" cy="60960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CE0611F4-4748-4FC7-BF6F-630BF075F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4020" y="4233435"/>
            <a:ext cx="3657607" cy="2286005"/>
          </a:xfrm>
          <a:prstGeom prst="rect">
            <a:avLst/>
          </a:prstGeom>
        </p:spPr>
      </p:pic>
      <p:pic>
        <p:nvPicPr>
          <p:cNvPr id="16" name="blues12_5secsnip">
            <a:hlinkClick r:id="" action="ppaction://media"/>
            <a:extLst>
              <a:ext uri="{FF2B5EF4-FFF2-40B4-BE49-F238E27FC236}">
                <a16:creationId xmlns:a16="http://schemas.microsoft.com/office/drawing/2014/main" id="{3EAC36CA-FB57-408A-B066-4F0BF39712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2630" y="4562482"/>
            <a:ext cx="609600" cy="609600"/>
          </a:xfrm>
          <a:prstGeom prst="rect">
            <a:avLst/>
          </a:prstGeom>
        </p:spPr>
      </p:pic>
      <p:sp>
        <p:nvSpPr>
          <p:cNvPr id="19" name="Pladsholder til indhold 2">
            <a:extLst>
              <a:ext uri="{FF2B5EF4-FFF2-40B4-BE49-F238E27FC236}">
                <a16:creationId xmlns:a16="http://schemas.microsoft.com/office/drawing/2014/main" id="{08F008B1-825B-4BA1-AFC4-6450E785D26D}"/>
              </a:ext>
            </a:extLst>
          </p:cNvPr>
          <p:cNvSpPr txBox="1">
            <a:spLocks/>
          </p:cNvSpPr>
          <p:nvPr/>
        </p:nvSpPr>
        <p:spPr>
          <a:xfrm>
            <a:off x="6810374" y="1606552"/>
            <a:ext cx="3657606" cy="4675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Loss in grid search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Validation loss best hyper params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15EF77A0-81EA-4F02-89DE-50091396C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554" y="1709729"/>
            <a:ext cx="3657607" cy="2286005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12CC8988-129F-4BF1-99ED-4666358C8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9553" y="4214389"/>
            <a:ext cx="3657607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FAAA1-F516-42B2-AE05-42B5BB25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Top12 </a:t>
            </a:r>
            <a:br>
              <a:rPr lang="da-DK" dirty="0"/>
            </a:br>
            <a:r>
              <a:rPr lang="da-DK" dirty="0" err="1"/>
              <a:t>Pairplot</a:t>
            </a:r>
            <a:endParaRPr lang="en-150" dirty="0"/>
          </a:p>
        </p:txBody>
      </p:sp>
      <p:pic>
        <p:nvPicPr>
          <p:cNvPr id="8" name="Pladsholder til indhold 7" descr="Et billede, der indeholder krydsord, shoji&#10;&#10;Automatisk genereret beskrivelse">
            <a:extLst>
              <a:ext uri="{FF2B5EF4-FFF2-40B4-BE49-F238E27FC236}">
                <a16:creationId xmlns:a16="http://schemas.microsoft.com/office/drawing/2014/main" id="{9DBF874D-8D3E-4059-85AA-A98AD44238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325" b="8611"/>
          <a:stretch/>
        </p:blipFill>
        <p:spPr>
          <a:xfrm>
            <a:off x="4980783" y="416228"/>
            <a:ext cx="6668292" cy="6410999"/>
          </a:xfrm>
        </p:spPr>
      </p:pic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0B178A-7DDC-49AD-9C7F-EDEBA132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FF7A5C-B9E2-42B4-83D3-14C4D4BF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49FA13C8-C9BC-4B0A-AC98-B23BD41E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405302"/>
            <a:ext cx="1028700" cy="1943100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841BB16B-FB3B-402F-A6C5-D88BF27ABEF7}"/>
              </a:ext>
            </a:extLst>
          </p:cNvPr>
          <p:cNvSpPr txBox="1"/>
          <p:nvPr/>
        </p:nvSpPr>
        <p:spPr>
          <a:xfrm>
            <a:off x="2647950" y="622303"/>
            <a:ext cx="2181225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700" dirty="0" err="1"/>
              <a:t>Fourier_mean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Overlap0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Roughness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Spectralrolloff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Chroma_cens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Chromagrammean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Fourier_std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Overlap5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Hardness</a:t>
            </a:r>
            <a:br>
              <a:rPr lang="da-DK" sz="1700" dirty="0"/>
            </a:br>
            <a:endParaRPr lang="da-DK" sz="1700" dirty="0"/>
          </a:p>
          <a:p>
            <a:pPr algn="r"/>
            <a:r>
              <a:rPr lang="da-DK" sz="1700" dirty="0" err="1"/>
              <a:t>boominess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Overlap6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onBeatharmonic</a:t>
            </a:r>
            <a:endParaRPr lang="en-150" sz="1700" dirty="0"/>
          </a:p>
        </p:txBody>
      </p:sp>
    </p:spTree>
    <p:extLst>
      <p:ext uri="{BB962C8B-B14F-4D97-AF65-F5344CB8AC3E}">
        <p14:creationId xmlns:p14="http://schemas.microsoft.com/office/powerpoint/2010/main" val="338072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2A4E5C-CD6C-4C06-A11B-F12DA585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en-US" dirty="0"/>
              <a:t>The initial approach: Gradient boosted tree and Nearest Neighbor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403F60-9255-4AF4-8ACD-9A7CEA5147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3950" y="1994660"/>
            <a:ext cx="5710669" cy="39170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21689-92D9-49A5-B2F7-63FAB1A9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812D790C-12DD-40EE-84CF-EE1317BA4ACF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3425-5F63-4DE1-95C3-CCED256E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7E6B7-B54F-46B8-91AE-484FFE31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84" y="2006867"/>
            <a:ext cx="1224166" cy="1209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36B0D-202A-420C-8257-AE1CD3572765}"/>
              </a:ext>
            </a:extLst>
          </p:cNvPr>
          <p:cNvSpPr txBox="1"/>
          <p:nvPr/>
        </p:nvSpPr>
        <p:spPr>
          <a:xfrm>
            <a:off x="488272" y="1994660"/>
            <a:ext cx="4131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three genres, </a:t>
            </a:r>
            <a:r>
              <a:rPr lang="en-US" dirty="0" err="1"/>
              <a:t>kNeighbour</a:t>
            </a:r>
            <a:r>
              <a:rPr lang="en-US" dirty="0"/>
              <a:t> gives an </a:t>
            </a:r>
          </a:p>
          <a:p>
            <a:r>
              <a:rPr lang="en-US" dirty="0"/>
              <a:t>accuracy score of 0.99 +/- 0.04 with </a:t>
            </a:r>
          </a:p>
          <a:p>
            <a:r>
              <a:rPr lang="en-US" dirty="0"/>
              <a:t>50 fold cross validation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drops to 0.55+/- 0.11 for 10 genres</a:t>
            </a:r>
          </a:p>
          <a:p>
            <a:endParaRPr lang="en-US" dirty="0"/>
          </a:p>
          <a:p>
            <a:r>
              <a:rPr lang="en-US" dirty="0"/>
              <a:t>For three genres, </a:t>
            </a:r>
            <a:r>
              <a:rPr lang="en-US" dirty="0" err="1"/>
              <a:t>LightGBM</a:t>
            </a:r>
            <a:r>
              <a:rPr lang="en-US" dirty="0"/>
              <a:t> classifier gives an accuracy score of 0.80+/- 0.03, but holds up better for more genres.</a:t>
            </a:r>
          </a:p>
        </p:txBody>
      </p:sp>
    </p:spTree>
    <p:extLst>
      <p:ext uri="{BB962C8B-B14F-4D97-AF65-F5344CB8AC3E}">
        <p14:creationId xmlns:p14="http://schemas.microsoft.com/office/powerpoint/2010/main" val="35601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decline in accuracy with inclusion of more genres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142E7-C1BE-45C2-919E-A5C98B2ADB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19" y="2303558"/>
            <a:ext cx="5907147" cy="38075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588963" y="892383"/>
            <a:ext cx="4131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While some genres are easier to predict, the accuracy drops when more genres are added.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1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US" dirty="0"/>
              <a:t>Finding errors in the prediction – what genres are hardest to predict?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AF817-93E6-4E2B-B628-64D75FE8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90" y="543475"/>
            <a:ext cx="5581835" cy="5771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8178" y="2467529"/>
            <a:ext cx="4131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which makes sense intuitively –  vaguely defined!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Can we introduce variables that improves the guesses on the lowest scoring classes?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5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Harmonic Percussive Source Separation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23B00B07-B452-4D62-AFAE-B66C06D87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6116636" cy="4675187"/>
          </a:xfrm>
        </p:spPr>
        <p:txBody>
          <a:bodyPr/>
          <a:lstStyle/>
          <a:p>
            <a:r>
              <a:rPr lang="da-DK" sz="1800" dirty="0"/>
              <a:t>Median </a:t>
            </a:r>
            <a:r>
              <a:rPr lang="da-DK" sz="1800" dirty="0" err="1"/>
              <a:t>filtering</a:t>
            </a:r>
            <a:r>
              <a:rPr lang="da-DK" sz="1800" dirty="0"/>
              <a:t> of </a:t>
            </a:r>
            <a:r>
              <a:rPr lang="da-DK" sz="1800" dirty="0" err="1"/>
              <a:t>spectrogram</a:t>
            </a:r>
            <a:endParaRPr lang="da-DK" sz="1800" dirty="0"/>
          </a:p>
          <a:p>
            <a:r>
              <a:rPr lang="da-DK" sz="1800" dirty="0"/>
              <a:t>Analyse </a:t>
            </a:r>
            <a:r>
              <a:rPr lang="da-DK" sz="1800" dirty="0" err="1"/>
              <a:t>melodic</a:t>
            </a:r>
            <a:r>
              <a:rPr lang="da-DK" sz="1800" dirty="0"/>
              <a:t> and </a:t>
            </a:r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separately</a:t>
            </a:r>
            <a:r>
              <a:rPr lang="da-DK" sz="1800" dirty="0"/>
              <a:t> </a:t>
            </a:r>
            <a:endParaRPr lang="en-150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Pladsholder til indhold 7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C7D0B55-E8F5-4051-834C-EFA3F31F3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5921" r="11952" b="82"/>
          <a:stretch/>
        </p:blipFill>
        <p:spPr>
          <a:xfrm>
            <a:off x="6095207" y="2573862"/>
            <a:ext cx="5468941" cy="366342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F5248E25-96F7-4845-A9B0-27A69B97F7FC}"/>
              </a:ext>
            </a:extLst>
          </p:cNvPr>
          <p:cNvSpPr txBox="1"/>
          <p:nvPr/>
        </p:nvSpPr>
        <p:spPr>
          <a:xfrm>
            <a:off x="588963" y="6368524"/>
            <a:ext cx="11012488" cy="277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1200" dirty="0"/>
              <a:t>For </a:t>
            </a:r>
            <a:r>
              <a:rPr lang="da-DK" sz="1200" dirty="0" err="1"/>
              <a:t>details</a:t>
            </a:r>
            <a:r>
              <a:rPr lang="da-DK" sz="1200" dirty="0"/>
              <a:t> on HPSS, </a:t>
            </a:r>
            <a:r>
              <a:rPr lang="da-DK" sz="1200" dirty="0" err="1"/>
              <a:t>see</a:t>
            </a:r>
            <a:r>
              <a:rPr lang="da-DK" sz="1200" dirty="0"/>
              <a:t>: Derry </a:t>
            </a:r>
            <a:r>
              <a:rPr lang="da-DK" sz="1200" dirty="0" err="1"/>
              <a:t>FitzGerald</a:t>
            </a:r>
            <a:r>
              <a:rPr lang="da-DK" sz="1200" dirty="0"/>
              <a:t> </a:t>
            </a:r>
            <a:r>
              <a:rPr lang="en-US" sz="1200" dirty="0"/>
              <a:t>Proc. of the 13th Int. Conference on Digital Audio Effects (DAFx-10) (2010)</a:t>
            </a:r>
            <a:endParaRPr lang="en-150" sz="1200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9B0A906-7F58-49AA-84EA-D6BA540D6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99" y="3040734"/>
            <a:ext cx="4407294" cy="2754556"/>
          </a:xfrm>
          <a:prstGeom prst="rect">
            <a:avLst/>
          </a:prstGeom>
        </p:spPr>
      </p:pic>
      <p:pic>
        <p:nvPicPr>
          <p:cNvPr id="12" name="Harmonicdisco4_5s">
            <a:hlinkClick r:id="" action="ppaction://media"/>
            <a:extLst>
              <a:ext uri="{FF2B5EF4-FFF2-40B4-BE49-F238E27FC236}">
                <a16:creationId xmlns:a16="http://schemas.microsoft.com/office/drawing/2014/main" id="{BDDC245C-B7AF-4C44-8228-FF1661B04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4064000"/>
            <a:ext cx="609600" cy="609600"/>
          </a:xfrm>
          <a:prstGeom prst="rect">
            <a:avLst/>
          </a:prstGeom>
        </p:spPr>
      </p:pic>
      <p:pic>
        <p:nvPicPr>
          <p:cNvPr id="13" name="Percussivedisco4_5s">
            <a:hlinkClick r:id="" action="ppaction://media"/>
            <a:extLst>
              <a:ext uri="{FF2B5EF4-FFF2-40B4-BE49-F238E27FC236}">
                <a16:creationId xmlns:a16="http://schemas.microsoft.com/office/drawing/2014/main" id="{402747B2-AD31-41CD-AA2C-FBB1EC2FD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5053012"/>
            <a:ext cx="609600" cy="609600"/>
          </a:xfrm>
          <a:prstGeom prst="rect">
            <a:avLst/>
          </a:prstGeom>
        </p:spPr>
      </p:pic>
      <p:pic>
        <p:nvPicPr>
          <p:cNvPr id="14" name="disco4_5s">
            <a:hlinkClick r:id="" action="ppaction://media"/>
            <a:extLst>
              <a:ext uri="{FF2B5EF4-FFF2-40B4-BE49-F238E27FC236}">
                <a16:creationId xmlns:a16="http://schemas.microsoft.com/office/drawing/2014/main" id="{E3B0AB1C-E106-41B7-A6F8-6A2803829B4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2926747"/>
            <a:ext cx="609600" cy="609600"/>
          </a:xfrm>
          <a:prstGeom prst="rect">
            <a:avLst/>
          </a:prstGeom>
        </p:spPr>
      </p:pic>
      <p:sp>
        <p:nvSpPr>
          <p:cNvPr id="15" name="Pladsholder til sidefod 14">
            <a:extLst>
              <a:ext uri="{FF2B5EF4-FFF2-40B4-BE49-F238E27FC236}">
                <a16:creationId xmlns:a16="http://schemas.microsoft.com/office/drawing/2014/main" id="{8B229E4D-94EF-432C-8BAD-65D80569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037E-28A3-4041-BBA1-AA23DA4B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Rythmic</a:t>
            </a:r>
            <a:r>
              <a:rPr lang="da-DK" dirty="0"/>
              <a:t> features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</p:spPr>
            <p:txBody>
              <a:bodyPr/>
              <a:lstStyle/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Tempo</a:t>
                </a:r>
                <a:r>
                  <a:rPr lang="da-DK" sz="1800" dirty="0"/>
                  <a:t> : </a:t>
                </a:r>
                <a:r>
                  <a:rPr lang="da-DK" sz="1800" dirty="0" err="1"/>
                  <a:t>estimate</a:t>
                </a:r>
                <a:r>
                  <a:rPr lang="da-DK" sz="1800" dirty="0"/>
                  <a:t> from </a:t>
                </a:r>
                <a:r>
                  <a:rPr lang="da-DK" sz="1800" dirty="0" err="1"/>
                  <a:t>autocorrelation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onBeat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m:rPr>
                            <m:nor/>
                          </m:rPr>
                          <a:rPr lang="da-DK" sz="1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Overlap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𝑃𝑆𝐷</m:t>
                    </m:r>
                    <m:d>
                      <m:dPr>
                        <m:begChr m:val="["/>
                        <m:endChr m:val="]"/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𝑂𝐸</m:t>
                        </m:r>
                      </m:e>
                    </m:d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da-DK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800" b="0" i="0" smtClean="0">
                        <a:latin typeface="Cambria Math" panose="02040503050406030204" pitchFamily="18" charset="0"/>
                      </a:rPr>
                      <m:t>norm</m:t>
                    </m:r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da-DK" sz="1600" dirty="0" err="1">
                    <a:solidFill>
                      <a:srgbClr val="C00000"/>
                    </a:solidFill>
                  </a:rPr>
                  <a:t>Early</a:t>
                </a:r>
                <a:r>
                  <a:rPr lang="da-DK" sz="1600" dirty="0">
                    <a:solidFill>
                      <a:srgbClr val="C00000"/>
                    </a:solidFill>
                  </a:rPr>
                  <a:t> and </a:t>
                </a:r>
                <a:r>
                  <a:rPr lang="da-DK" sz="1600" dirty="0" err="1">
                    <a:solidFill>
                      <a:srgbClr val="C00000"/>
                    </a:solidFill>
                  </a:rPr>
                  <a:t>Late</a:t>
                </a:r>
                <a:endParaRPr lang="da-DK" sz="16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Synco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:r>
                  <a:rPr lang="da-DK" sz="1800" dirty="0" err="1"/>
                  <a:t>Early</a:t>
                </a:r>
                <a:r>
                  <a:rPr lang="da-DK" sz="1800" dirty="0"/>
                  <a:t> - </a:t>
                </a:r>
                <a:r>
                  <a:rPr lang="da-DK" sz="1800" dirty="0" err="1"/>
                  <a:t>Late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endParaRPr lang="en-150" sz="18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  <a:blipFill>
                <a:blip r:embed="rId2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3A6031D-7139-4C5D-8F3E-4ACCD4E6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7" name="Billede 6" descr="Et billede, der indeholder tekst, vindue&#10;&#10;Automatisk genereret beskrivelse">
            <a:extLst>
              <a:ext uri="{FF2B5EF4-FFF2-40B4-BE49-F238E27FC236}">
                <a16:creationId xmlns:a16="http://schemas.microsoft.com/office/drawing/2014/main" id="{5736D47E-2845-422A-8902-BBFD03DD9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65" y="1053307"/>
            <a:ext cx="4654170" cy="29088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135AA038-260D-471F-8955-C53173C68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9" y="4173532"/>
            <a:ext cx="7315215" cy="2286005"/>
          </a:xfrm>
          <a:prstGeom prst="rect">
            <a:avLst/>
          </a:prstGeom>
        </p:spPr>
      </p:pic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E47A0B28-894D-402F-8518-4B994302DB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28" y="4173531"/>
            <a:ext cx="3657607" cy="2286005"/>
          </a:xfrm>
          <a:prstGeom prst="rect">
            <a:avLst/>
          </a:prstGeom>
        </p:spPr>
      </p:pic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BDF55F2E-E71C-485D-AAB0-D4CEA3D5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13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90A16-497F-442A-93FF-6F29F3FE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Feature </a:t>
            </a:r>
            <a:r>
              <a:rPr lang="da-DK" dirty="0" err="1"/>
              <a:t>Importance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443A040-294F-4030-9380-B441D8C9A6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sz="1800" dirty="0"/>
              <a:t>Permutation (10 </a:t>
            </a:r>
            <a:r>
              <a:rPr lang="da-DK" sz="1800" dirty="0" err="1"/>
              <a:t>repeats</a:t>
            </a:r>
            <a:r>
              <a:rPr lang="da-DK" sz="1800" dirty="0"/>
              <a:t>) and split </a:t>
            </a:r>
            <a:r>
              <a:rPr lang="da-DK" sz="1800" dirty="0" err="1"/>
              <a:t>importance</a:t>
            </a:r>
            <a:endParaRPr lang="da-DK" sz="1800" dirty="0"/>
          </a:p>
          <a:p>
            <a:r>
              <a:rPr lang="da-DK" sz="1800" dirty="0"/>
              <a:t>SHAP </a:t>
            </a:r>
            <a:r>
              <a:rPr lang="da-DK" sz="1800" dirty="0" err="1"/>
              <a:t>values</a:t>
            </a:r>
            <a:r>
              <a:rPr lang="da-DK" sz="1800" dirty="0"/>
              <a:t> </a:t>
            </a:r>
          </a:p>
          <a:p>
            <a:pPr marL="0" indent="0">
              <a:buNone/>
            </a:pPr>
            <a:endParaRPr lang="da-DK" sz="1800" dirty="0"/>
          </a:p>
          <a:p>
            <a:pPr marL="0" indent="0" algn="r">
              <a:buNone/>
            </a:pPr>
            <a:r>
              <a:rPr lang="da-DK" sz="1800" dirty="0"/>
              <a:t>    … Homemade features </a:t>
            </a:r>
            <a:r>
              <a:rPr lang="da-DK" sz="1800" dirty="0" err="1"/>
              <a:t>are</a:t>
            </a:r>
            <a:r>
              <a:rPr lang="da-DK" sz="1800" dirty="0"/>
              <a:t> </a:t>
            </a:r>
            <a:r>
              <a:rPr lang="da-DK" sz="1800" dirty="0" err="1"/>
              <a:t>competitive</a:t>
            </a:r>
            <a:r>
              <a:rPr lang="da-DK" sz="1800" dirty="0"/>
              <a:t>!  </a:t>
            </a:r>
            <a:endParaRPr lang="en-150" sz="1800" dirty="0"/>
          </a:p>
          <a:p>
            <a:endParaRPr lang="en-1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50AD48-8490-4ED6-976D-E20785EB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7F4046C-0D0B-46B4-9A90-0196F8BF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04" y="781841"/>
            <a:ext cx="4594059" cy="545544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DA8A9DA-65CD-4B35-A101-91AFBAFE6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8" y="3553352"/>
            <a:ext cx="6038852" cy="2683934"/>
          </a:xfrm>
          <a:prstGeom prst="rect">
            <a:avLst/>
          </a:prstGeom>
        </p:spPr>
      </p:pic>
      <p:sp>
        <p:nvSpPr>
          <p:cNvPr id="9" name="Pladsholder til sidefod 8">
            <a:extLst>
              <a:ext uri="{FF2B5EF4-FFF2-40B4-BE49-F238E27FC236}">
                <a16:creationId xmlns:a16="http://schemas.microsoft.com/office/drawing/2014/main" id="{3DBA69AE-0814-4F05-A670-C120E74D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76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73666-B691-41D1-8A27-52455E1D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Improvement</a:t>
            </a:r>
            <a:r>
              <a:rPr lang="da-DK" dirty="0"/>
              <a:t>?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</p:spPr>
            <p:txBody>
              <a:bodyPr/>
              <a:lstStyle/>
              <a:p>
                <a:r>
                  <a:rPr lang="da-DK" sz="1800" dirty="0"/>
                  <a:t>LightGBM </a:t>
                </a:r>
                <a:r>
                  <a:rPr lang="da-DK" sz="1800" dirty="0" err="1"/>
                  <a:t>Classifier</a:t>
                </a:r>
                <a:r>
                  <a:rPr lang="da-DK" sz="1800" dirty="0"/>
                  <a:t> (log </a:t>
                </a:r>
                <a:r>
                  <a:rPr lang="da-DK" sz="1800" dirty="0" err="1"/>
                  <a:t>loss</a:t>
                </a:r>
                <a:r>
                  <a:rPr lang="da-DK" sz="1800" dirty="0"/>
                  <a:t>)</a:t>
                </a:r>
              </a:p>
              <a:p>
                <a:r>
                  <a:rPr lang="da-DK" sz="1800" dirty="0" err="1"/>
                  <a:t>StandardScaler</a:t>
                </a:r>
                <a:r>
                  <a:rPr lang="da-DK" sz="1800" dirty="0"/>
                  <a:t>, Data split </a:t>
                </a:r>
                <a:r>
                  <a:rPr lang="da-DK" sz="1800" dirty="0" err="1"/>
                  <a:t>Train:Val:Test</a:t>
                </a:r>
                <a:r>
                  <a:rPr lang="da-DK" sz="1800" dirty="0"/>
                  <a:t> =70:10:20</a:t>
                </a:r>
              </a:p>
              <a:p>
                <a:r>
                  <a:rPr lang="da-DK" sz="1800" dirty="0"/>
                  <a:t>Hyper parameter </a:t>
                </a:r>
                <a:r>
                  <a:rPr lang="da-DK" sz="1800" dirty="0" err="1"/>
                  <a:t>optimization</a:t>
                </a:r>
                <a:r>
                  <a:rPr lang="da-DK" sz="1800" dirty="0"/>
                  <a:t> (</a:t>
                </a:r>
                <a:r>
                  <a:rPr lang="da-DK" sz="1800" dirty="0" err="1"/>
                  <a:t>GridSearch</a:t>
                </a:r>
                <a:r>
                  <a:rPr lang="da-DK" sz="1800" dirty="0"/>
                  <a:t> with 5CV)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learn</m:t>
                        </m:r>
                      </m:sub>
                    </m:sSub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=8.14×</m:t>
                    </m:r>
                    <m:sSup>
                      <m:sSup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depth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num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leaves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estimators</m:t>
                        </m:r>
                      </m:sub>
                    </m:sSub>
                    <m:r>
                      <a:rPr lang="da-DK" sz="1400">
                        <a:latin typeface="Cambria Math" panose="02040503050406030204" pitchFamily="18" charset="0"/>
                      </a:rPr>
                      <m:t>=30000</m:t>
                    </m:r>
                  </m:oMath>
                </a14:m>
                <a:r>
                  <a:rPr lang="da-DK" sz="1400" b="0" dirty="0"/>
                  <a:t> (</a:t>
                </a:r>
                <a:r>
                  <a:rPr lang="da-DK" sz="1400" b="0" dirty="0" err="1"/>
                  <a:t>early</a:t>
                </a:r>
                <a:r>
                  <a:rPr lang="da-DK" sz="1400" b="0" dirty="0"/>
                  <a:t> stopping 1000)</a:t>
                </a:r>
                <a:endParaRPr lang="da-DK" sz="1400" dirty="0"/>
              </a:p>
              <a:p>
                <a:pPr marL="0" indent="0">
                  <a:buNone/>
                </a:pPr>
                <a:endParaRPr lang="en-15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  <a:blipFill>
                <a:blip r:embed="rId2"/>
                <a:stretch>
                  <a:fillRect l="-1356"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6FE39A9-FD92-4EC8-8D17-84FA9063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Pladsholder til indhold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0805BC9-B61D-4BE0-88B8-C55BBE53A7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6" y="3515872"/>
            <a:ext cx="3047582" cy="3047582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98B1850-4314-4428-876A-A907151AD9CD}"/>
              </a:ext>
            </a:extLst>
          </p:cNvPr>
          <p:cNvSpPr txBox="1"/>
          <p:nvPr/>
        </p:nvSpPr>
        <p:spPr>
          <a:xfrm rot="16200000">
            <a:off x="3465399" y="4669551"/>
            <a:ext cx="1055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700" dirty="0" err="1"/>
              <a:t>Truth</a:t>
            </a:r>
            <a:endParaRPr lang="en-150" sz="700" dirty="0"/>
          </a:p>
        </p:txBody>
      </p:sp>
      <p:pic>
        <p:nvPicPr>
          <p:cNvPr id="10" name="Billede 9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755EAA0-0741-492E-ABA7-29E1F9D00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24" y="3593937"/>
            <a:ext cx="3257876" cy="3257876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25665704-6F9E-4FFB-AC9F-8C42DE312FB7}"/>
              </a:ext>
            </a:extLst>
          </p:cNvPr>
          <p:cNvSpPr txBox="1"/>
          <p:nvPr/>
        </p:nvSpPr>
        <p:spPr>
          <a:xfrm>
            <a:off x="1380412" y="3429000"/>
            <a:ext cx="917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dirty="0" err="1"/>
              <a:t>Librosa</a:t>
            </a:r>
            <a:r>
              <a:rPr lang="da-DK" sz="1800" dirty="0"/>
              <a:t> &amp; timbre:                         All 41 variables:                              </a:t>
            </a:r>
            <a:r>
              <a:rPr lang="da-DK" dirty="0"/>
              <a:t>Top 10 variables:</a:t>
            </a:r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ABC7686B-5CC4-4E53-AE11-2689E6EF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A4ADD486-FF80-415C-94BF-55936A316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26" y="3612212"/>
            <a:ext cx="3221326" cy="3221326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993FE403-6516-40E5-9490-B9C042F86C11}"/>
              </a:ext>
            </a:extLst>
          </p:cNvPr>
          <p:cNvSpPr txBox="1"/>
          <p:nvPr/>
        </p:nvSpPr>
        <p:spPr>
          <a:xfrm rot="2271815">
            <a:off x="9923805" y="3033456"/>
            <a:ext cx="1714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Modest </a:t>
            </a:r>
            <a:r>
              <a:rPr lang="da-DK" dirty="0" err="1"/>
              <a:t>improvement</a:t>
            </a:r>
            <a:r>
              <a:rPr lang="da-DK" dirty="0"/>
              <a:t>!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684504608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411F1AC927754F858CEBB979BA4F29" ma:contentTypeVersion="2" ma:contentTypeDescription="Create a new document." ma:contentTypeScope="" ma:versionID="8af853e83238abbe736be42af5fa9894">
  <xsd:schema xmlns:xsd="http://www.w3.org/2001/XMLSchema" xmlns:xs="http://www.w3.org/2001/XMLSchema" xmlns:p="http://schemas.microsoft.com/office/2006/metadata/properties" xmlns:ns3="b74113b4-918f-4bec-b35d-6d26e47358cc" targetNamespace="http://schemas.microsoft.com/office/2006/metadata/properties" ma:root="true" ma:fieldsID="84558edc9276cbb461cd5a622380df08" ns3:_="">
    <xsd:import namespace="b74113b4-918f-4bec-b35d-6d26e4735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113b4-918f-4bec-b35d-6d26e4735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BBF371-3D7B-427E-9C17-4B515C2AC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113b4-918f-4bec-b35d-6d26e4735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0C423A-26D1-4528-9E19-CF5E641CC0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1FA2EE-802E-46E7-9401-4D6074806AAC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b74113b4-918f-4bec-b35d-6d26e47358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16_9_ENG_full</Template>
  <TotalTime>8726</TotalTime>
  <Words>987</Words>
  <Application>Microsoft Office PowerPoint</Application>
  <PresentationFormat>Widescreen</PresentationFormat>
  <Paragraphs>231</Paragraphs>
  <Slides>22</Slides>
  <Notes>3</Notes>
  <HiddenSlides>0</HiddenSlides>
  <MMClips>5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Microsoft New Tai Lue</vt:lpstr>
      <vt:lpstr>Brugerdefineret design</vt:lpstr>
      <vt:lpstr>Classification of musical genres Final project for Applied Machine Learning 2020 </vt:lpstr>
      <vt:lpstr>Finding features</vt:lpstr>
      <vt:lpstr>The initial approach: Gradient boosted tree and Nearest Neighbor</vt:lpstr>
      <vt:lpstr>General decline in accuracy with inclusion of more genres</vt:lpstr>
      <vt:lpstr>Finding errors in the prediction – what genres are hardest to predict?  </vt:lpstr>
      <vt:lpstr>Harmonic Percussive Source Separation</vt:lpstr>
      <vt:lpstr>Rythmic features</vt:lpstr>
      <vt:lpstr>Feature Importance</vt:lpstr>
      <vt:lpstr>Improvement?</vt:lpstr>
      <vt:lpstr>Summary and outlook</vt:lpstr>
      <vt:lpstr>Timbre</vt:lpstr>
      <vt:lpstr>Finding features</vt:lpstr>
      <vt:lpstr>Example MFCCs</vt:lpstr>
      <vt:lpstr>Conventional Neural Network  </vt:lpstr>
      <vt:lpstr>Results  </vt:lpstr>
      <vt:lpstr>Outlook</vt:lpstr>
      <vt:lpstr>Appendix</vt:lpstr>
      <vt:lpstr>Feature importance of initial approach</vt:lpstr>
      <vt:lpstr>Optimizing tree-based algorithm</vt:lpstr>
      <vt:lpstr>kNearestneighbor</vt:lpstr>
      <vt:lpstr>Extracted features, training</vt:lpstr>
      <vt:lpstr>Top12  Pairplot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 02-02-2021</dc:title>
  <dc:creator>Sofus Laguna Kristensen</dc:creator>
  <cp:lastModifiedBy>Mads Bjerregaard Kristensen</cp:lastModifiedBy>
  <cp:revision>23</cp:revision>
  <dcterms:created xsi:type="dcterms:W3CDTF">2021-02-02T11:30:06Z</dcterms:created>
  <dcterms:modified xsi:type="dcterms:W3CDTF">2021-06-15T11:04:10Z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ContentTypeId">
    <vt:lpwstr>0x010100D8411F1AC927754F858CEBB979BA4F29</vt:lpwstr>
  </property>
</Properties>
</file>